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4" r:id="rId4"/>
    <p:sldId id="259" r:id="rId5"/>
    <p:sldId id="261" r:id="rId6"/>
    <p:sldId id="260" r:id="rId7"/>
    <p:sldId id="270" r:id="rId8"/>
    <p:sldId id="262" r:id="rId9"/>
    <p:sldId id="263" r:id="rId10"/>
    <p:sldId id="264" r:id="rId11"/>
    <p:sldId id="271" r:id="rId12"/>
    <p:sldId id="272" r:id="rId13"/>
    <p:sldId id="277" r:id="rId14"/>
    <p:sldId id="289" r:id="rId15"/>
    <p:sldId id="291" r:id="rId16"/>
    <p:sldId id="292" r:id="rId17"/>
    <p:sldId id="278" r:id="rId18"/>
    <p:sldId id="281" r:id="rId19"/>
    <p:sldId id="276" r:id="rId20"/>
    <p:sldId id="258" r:id="rId21"/>
    <p:sldId id="274" r:id="rId22"/>
    <p:sldId id="273" r:id="rId23"/>
    <p:sldId id="283" r:id="rId24"/>
    <p:sldId id="265" r:id="rId25"/>
    <p:sldId id="284" r:id="rId26"/>
    <p:sldId id="266" r:id="rId27"/>
    <p:sldId id="285" r:id="rId28"/>
    <p:sldId id="268" r:id="rId29"/>
    <p:sldId id="286" r:id="rId30"/>
    <p:sldId id="269" r:id="rId31"/>
    <p:sldId id="288" r:id="rId3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1517"/>
    <a:srgbClr val="84D5E8"/>
    <a:srgbClr val="155679"/>
    <a:srgbClr val="325800"/>
    <a:srgbClr val="7DD330"/>
    <a:srgbClr val="00CC00"/>
    <a:srgbClr val="0C7CD2"/>
    <a:srgbClr val="1F7E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94660"/>
  </p:normalViewPr>
  <p:slideViewPr>
    <p:cSldViewPr>
      <p:cViewPr varScale="1">
        <p:scale>
          <a:sx n="70" d="100"/>
          <a:sy n="70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freepptfiles.com/free-powerpoint-templates/template-14026-circle-spring-flowers.html" TargetMode="External"/><Relationship Id="rId18" Type="http://schemas.openxmlformats.org/officeDocument/2006/relationships/hyperlink" Target="http://www.freepptfiles.com/free-powerpoint-templates/tags-blankboard.html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hyperlink" Target="http://www.freepptfiles.com/free-powerpoint-templates/tags-flower.html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freepptfiles.com/free-powerpoint-templates/category-8-nature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freepptfiles.com/free-powerpoint-templates/category-1-abstractandtextures.html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freepptfiles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2"/>
          <p:cNvSpPr txBox="1">
            <a:spLocks noChangeArrowheads="1"/>
          </p:cNvSpPr>
          <p:nvPr userDrawn="1"/>
        </p:nvSpPr>
        <p:spPr bwMode="auto">
          <a:xfrm>
            <a:off x="1042988" y="4837113"/>
            <a:ext cx="7169150" cy="1379537"/>
          </a:xfrm>
          <a:prstGeom prst="rect">
            <a:avLst/>
          </a:prstGeom>
          <a:solidFill>
            <a:srgbClr val="C0C0C0"/>
          </a:solidFill>
          <a:ln w="9525">
            <a:solidFill>
              <a:srgbClr val="33333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fr-FR" sz="1200" dirty="0" smtClean="0"/>
              <a:t>Click </a:t>
            </a:r>
            <a:r>
              <a:rPr lang="fr-FR" sz="1200" dirty="0" err="1" smtClean="0"/>
              <a:t>here</a:t>
            </a:r>
            <a:r>
              <a:rPr lang="fr-FR" sz="1200" dirty="0" smtClean="0"/>
              <a:t> to </a:t>
            </a:r>
            <a:r>
              <a:rPr lang="fr-FR" sz="1200" dirty="0" err="1" smtClean="0"/>
              <a:t>download</a:t>
            </a:r>
            <a:r>
              <a:rPr lang="fr-FR" sz="1200" dirty="0" smtClean="0"/>
              <a:t> </a:t>
            </a:r>
            <a:r>
              <a:rPr lang="fr-FR" sz="1200" dirty="0" err="1" smtClean="0"/>
              <a:t>this</a:t>
            </a:r>
            <a:r>
              <a:rPr lang="fr-FR" sz="1200" dirty="0" smtClean="0"/>
              <a:t> </a:t>
            </a:r>
            <a:r>
              <a:rPr lang="fr-FR" sz="1200" dirty="0" err="1" smtClean="0"/>
              <a:t>powerpoint</a:t>
            </a:r>
            <a:r>
              <a:rPr lang="fr-FR" sz="1200" dirty="0" smtClean="0"/>
              <a:t> </a:t>
            </a:r>
            <a:r>
              <a:rPr lang="fr-FR" sz="1200" dirty="0" err="1" smtClean="0"/>
              <a:t>template</a:t>
            </a:r>
            <a:r>
              <a:rPr lang="fr-FR" sz="1200" dirty="0" smtClean="0"/>
              <a:t> :  </a:t>
            </a:r>
            <a:r>
              <a:rPr lang="en-US" sz="1200" dirty="0" smtClean="0">
                <a:hlinkClick r:id="rId13"/>
              </a:rPr>
              <a:t>Circle Spring Flowers </a:t>
            </a:r>
            <a:r>
              <a:rPr lang="en-US" sz="1200" dirty="0" err="1" smtClean="0">
                <a:hlinkClick r:id="rId13"/>
              </a:rPr>
              <a:t>Powerpoint</a:t>
            </a:r>
            <a:r>
              <a:rPr lang="en-US" sz="1200" dirty="0" smtClean="0">
                <a:hlinkClick r:id="rId13"/>
              </a:rPr>
              <a:t> Template</a:t>
            </a:r>
            <a:endParaRPr lang="fr-FR" sz="1200" dirty="0" smtClean="0"/>
          </a:p>
          <a:p>
            <a:pPr>
              <a:defRPr/>
            </a:pPr>
            <a:r>
              <a:rPr lang="fr-FR" sz="1200" dirty="0" smtClean="0"/>
              <a:t>For more </a:t>
            </a:r>
            <a:r>
              <a:rPr lang="fr-FR" sz="1200" dirty="0" err="1" smtClean="0"/>
              <a:t>templates</a:t>
            </a:r>
            <a:r>
              <a:rPr lang="fr-FR" sz="1200" dirty="0" smtClean="0"/>
              <a:t> : </a:t>
            </a:r>
            <a:r>
              <a:rPr lang="fr-FR" sz="1200" dirty="0" smtClean="0">
                <a:hlinkClick r:id="rId14"/>
              </a:rPr>
              <a:t>Powerpoint Backgrounds</a:t>
            </a:r>
            <a:endParaRPr lang="fr-FR" sz="1200" dirty="0" smtClean="0"/>
          </a:p>
          <a:p>
            <a:pPr>
              <a:defRPr/>
            </a:pPr>
            <a:r>
              <a:rPr lang="fr-FR" sz="1200" dirty="0" err="1" smtClean="0"/>
              <a:t>Others</a:t>
            </a:r>
            <a:r>
              <a:rPr lang="fr-FR" sz="1200" dirty="0" smtClean="0"/>
              <a:t> ressources : </a:t>
            </a:r>
          </a:p>
          <a:p>
            <a:pPr>
              <a:defRPr/>
            </a:pPr>
            <a:r>
              <a:rPr lang="fr-FR" sz="1200" dirty="0" smtClean="0"/>
              <a:t>	</a:t>
            </a:r>
            <a:r>
              <a:rPr lang="en-US" sz="1200" dirty="0" smtClean="0">
                <a:hlinkClick r:id="rId15"/>
              </a:rPr>
              <a:t>Download Abstract and Textures </a:t>
            </a:r>
            <a:r>
              <a:rPr lang="en-US" sz="1200" dirty="0" err="1" smtClean="0">
                <a:hlinkClick r:id="rId15"/>
              </a:rPr>
              <a:t>Powerpoint</a:t>
            </a:r>
            <a:r>
              <a:rPr lang="en-US" sz="1200" dirty="0" smtClean="0">
                <a:hlinkClick r:id="rId15"/>
              </a:rPr>
              <a:t> Background   </a:t>
            </a:r>
            <a:endParaRPr lang="en-US" sz="1200" dirty="0" smtClean="0"/>
          </a:p>
          <a:p>
            <a:pPr>
              <a:defRPr/>
            </a:pPr>
            <a:r>
              <a:rPr lang="en-US" sz="1200" dirty="0" smtClean="0"/>
              <a:t>	</a:t>
            </a:r>
            <a:r>
              <a:rPr lang="en-US" sz="1200" dirty="0" smtClean="0">
                <a:hlinkClick r:id="rId16"/>
              </a:rPr>
              <a:t>Nature </a:t>
            </a:r>
            <a:r>
              <a:rPr lang="en-US" sz="1200" dirty="0" err="1" smtClean="0">
                <a:hlinkClick r:id="rId16"/>
              </a:rPr>
              <a:t>Powerpoint</a:t>
            </a:r>
            <a:r>
              <a:rPr lang="en-US" sz="1200" dirty="0" smtClean="0">
                <a:hlinkClick r:id="rId16"/>
              </a:rPr>
              <a:t> Template Backgrounds</a:t>
            </a:r>
            <a:endParaRPr lang="en-US" sz="1200" dirty="0" smtClean="0"/>
          </a:p>
          <a:p>
            <a:pPr>
              <a:defRPr/>
            </a:pPr>
            <a:r>
              <a:rPr lang="en-US" sz="1200" dirty="0" smtClean="0"/>
              <a:t>	</a:t>
            </a:r>
            <a:r>
              <a:rPr lang="en-US" sz="1200" dirty="0" smtClean="0">
                <a:hlinkClick r:id="rId17"/>
              </a:rPr>
              <a:t>Flower </a:t>
            </a:r>
            <a:r>
              <a:rPr lang="en-US" sz="1200" dirty="0" err="1" smtClean="0">
                <a:hlinkClick r:id="rId17"/>
              </a:rPr>
              <a:t>Powerpoint</a:t>
            </a:r>
            <a:r>
              <a:rPr lang="en-US" sz="1200" dirty="0" smtClean="0">
                <a:hlinkClick r:id="rId17"/>
              </a:rPr>
              <a:t> Slide Backgrounds  </a:t>
            </a:r>
            <a:endParaRPr lang="en-US" sz="1200" dirty="0" smtClean="0"/>
          </a:p>
          <a:p>
            <a:pPr>
              <a:defRPr/>
            </a:pPr>
            <a:r>
              <a:rPr lang="en-US" sz="1200" dirty="0" smtClean="0"/>
              <a:t>	</a:t>
            </a:r>
            <a:r>
              <a:rPr lang="en-US" sz="1200" dirty="0" err="1" smtClean="0">
                <a:hlinkClick r:id="rId18"/>
              </a:rPr>
              <a:t>Blankboard</a:t>
            </a:r>
            <a:r>
              <a:rPr lang="en-US" sz="1200" dirty="0" smtClean="0">
                <a:hlinkClick r:id="rId18"/>
              </a:rPr>
              <a:t> Templates for </a:t>
            </a:r>
            <a:r>
              <a:rPr lang="en-US" sz="1200" dirty="0" err="1" smtClean="0">
                <a:hlinkClick r:id="rId18"/>
              </a:rPr>
              <a:t>Powerpoint</a:t>
            </a:r>
            <a:r>
              <a:rPr lang="en-US" sz="1200" dirty="0" smtClean="0">
                <a:hlinkClick r:id="rId18"/>
              </a:rPr>
              <a:t> </a:t>
            </a:r>
            <a:endParaRPr lang="fr-FR" sz="1200" dirty="0" smtClean="0"/>
          </a:p>
        </p:txBody>
      </p:sp>
      <p:pic>
        <p:nvPicPr>
          <p:cNvPr id="1027" name="Picture 4" descr="C:\Users\Coucou\Documents\Websites\Powerpoint Templates\New\Sources\7B.jpg"/>
          <p:cNvPicPr>
            <a:picLocks noChangeAspect="1" noChangeArrowheads="1"/>
          </p:cNvPicPr>
          <p:nvPr userDrawn="1"/>
        </p:nvPicPr>
        <p:blipFill>
          <a:blip r:embed="rId19"/>
          <a:srcRect/>
          <a:stretch>
            <a:fillRect/>
          </a:stretch>
        </p:blipFill>
        <p:spPr bwMode="auto">
          <a:xfrm>
            <a:off x="0" y="0"/>
            <a:ext cx="9123363" cy="684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8035925" y="6237288"/>
            <a:ext cx="12144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Page </a:t>
            </a:r>
            <a:fld id="{16B8D3D0-3A32-4447-AA11-2100EA1966C4}" type="slidenum">
              <a:rPr lang="fr-FR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pPr eaLnBrk="1" hangingPunct="1">
                <a:defRPr/>
              </a:pPr>
              <a:t>‹#›</a:t>
            </a:fld>
            <a:endParaRPr lang="fr-FR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:\Users\Coucou\Documents\Websites\Powerpoint Templates\New\Sources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25" y="0"/>
            <a:ext cx="9158288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1835696" y="1052736"/>
            <a:ext cx="6120680" cy="394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0" tIns="180000" rIns="180000" bIns="180000">
            <a:spAutoFit/>
          </a:bodyPr>
          <a:lstStyle/>
          <a:p>
            <a:pPr algn="ctr" rtl="1"/>
            <a:r>
              <a:rPr lang="fa-IR" sz="4400" dirty="0" smtClean="0">
                <a:solidFill>
                  <a:srgbClr val="FF0000"/>
                </a:solidFill>
                <a:cs typeface="B Titr" panose="00000700000000000000" pitchFamily="2" charset="-78"/>
              </a:rPr>
              <a:t>مادران </a:t>
            </a:r>
            <a:r>
              <a:rPr lang="fa-IR" sz="4400" dirty="0">
                <a:solidFill>
                  <a:srgbClr val="FF0000"/>
                </a:solidFill>
                <a:cs typeface="B Titr" panose="00000700000000000000" pitchFamily="2" charset="-78"/>
              </a:rPr>
              <a:t>باردار و کووید-19</a:t>
            </a:r>
            <a:endParaRPr lang="fa-IR" sz="44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endParaRPr lang="fa-IR" sz="3600" dirty="0">
              <a:cs typeface="B Titr" panose="00000700000000000000" pitchFamily="2" charset="-78"/>
            </a:endParaRPr>
          </a:p>
          <a:p>
            <a:pPr algn="ctr" rtl="1"/>
            <a:r>
              <a:rPr lang="fa-IR" sz="3200" dirty="0" smtClean="0">
                <a:cs typeface="B Titr" panose="00000700000000000000" pitchFamily="2" charset="-78"/>
              </a:rPr>
              <a:t>معاونت </a:t>
            </a:r>
            <a:r>
              <a:rPr lang="fa-IR" sz="3200" dirty="0">
                <a:cs typeface="B Titr" panose="00000700000000000000" pitchFamily="2" charset="-78"/>
              </a:rPr>
              <a:t>بهداشت دانشگاه علوم پزشکی شهید </a:t>
            </a:r>
            <a:r>
              <a:rPr lang="fa-IR" sz="3200" dirty="0" smtClean="0">
                <a:cs typeface="B Titr" panose="00000700000000000000" pitchFamily="2" charset="-78"/>
              </a:rPr>
              <a:t>بهشتی</a:t>
            </a:r>
          </a:p>
          <a:p>
            <a:pPr algn="ctr" rtl="1"/>
            <a:endParaRPr lang="fa-IR" sz="2800" dirty="0" smtClean="0">
              <a:cs typeface="B Titr" panose="00000700000000000000" pitchFamily="2" charset="-78"/>
            </a:endParaRPr>
          </a:p>
          <a:p>
            <a:pPr algn="ctr" rtl="1"/>
            <a:r>
              <a:rPr lang="fa-IR" sz="2800" dirty="0" smtClean="0">
                <a:cs typeface="B Titr" panose="00000700000000000000" pitchFamily="2" charset="-78"/>
              </a:rPr>
              <a:t>گروه </a:t>
            </a:r>
            <a:r>
              <a:rPr lang="fa-IR" sz="2800" dirty="0">
                <a:cs typeface="B Titr" panose="00000700000000000000" pitchFamily="2" charset="-78"/>
              </a:rPr>
              <a:t>سلامت </a:t>
            </a:r>
            <a:r>
              <a:rPr lang="fa-IR" sz="2800" dirty="0" smtClean="0">
                <a:cs typeface="B Titr" panose="00000700000000000000" pitchFamily="2" charset="-78"/>
              </a:rPr>
              <a:t>جمعیت، خانواده و تغذیه</a:t>
            </a:r>
            <a:endParaRPr lang="fa-IR" sz="2800" dirty="0">
              <a:cs typeface="B Titr" panose="00000700000000000000" pitchFamily="2" charset="-78"/>
            </a:endParaRPr>
          </a:p>
          <a:p>
            <a:pPr algn="ctr" rtl="1"/>
            <a:r>
              <a:rPr lang="fa-IR" sz="2800" dirty="0">
                <a:cs typeface="B Titr" panose="00000700000000000000" pitchFamily="2" charset="-78"/>
              </a:rPr>
              <a:t>برنامه سلامت مادران</a:t>
            </a:r>
            <a:endParaRPr lang="fr-FR" sz="2800" dirty="0">
              <a:cs typeface="B Titr" panose="000007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1107"/>
            <a:ext cx="1368152" cy="14965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96778"/>
            <a:ext cx="5760640" cy="1836077"/>
          </a:xfrm>
        </p:spPr>
        <p:txBody>
          <a:bodyPr/>
          <a:lstStyle/>
          <a:p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عوارض مامایی کووید-19 در مادران </a:t>
            </a: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باردار و جنین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976" y="2132856"/>
            <a:ext cx="7139136" cy="4608512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پارگی </a:t>
            </a:r>
            <a:r>
              <a:rPr lang="fa-IR" b="1" dirty="0">
                <a:cs typeface="B Nazanin" panose="00000400000000000000" pitchFamily="2" charset="-78"/>
              </a:rPr>
              <a:t>زودرس کیسه </a:t>
            </a:r>
            <a:r>
              <a:rPr lang="fa-IR" b="1" dirty="0" smtClean="0">
                <a:cs typeface="B Nazanin" panose="00000400000000000000" pitchFamily="2" charset="-78"/>
              </a:rPr>
              <a:t>آب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 افزایش احتمال </a:t>
            </a:r>
            <a:r>
              <a:rPr lang="fa-IR" b="1" dirty="0">
                <a:cs typeface="B Nazanin" panose="00000400000000000000" pitchFamily="2" charset="-78"/>
              </a:rPr>
              <a:t>ناهنجاری های مادرزادی در سه ماهه اول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سقط جنین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31107"/>
            <a:ext cx="1152128" cy="126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697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327546"/>
            <a:ext cx="6765252" cy="5693742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fa-IR" sz="4800" b="1" dirty="0">
                <a:latin typeface="+mj-lt"/>
                <a:ea typeface="+mj-ea"/>
                <a:cs typeface="B Nazanin" panose="00000400000000000000" pitchFamily="2" charset="-78"/>
              </a:rPr>
              <a:t>از آن جایی که </a:t>
            </a:r>
            <a:r>
              <a:rPr lang="fa-IR" sz="4800" b="1" dirty="0" smtClean="0">
                <a:latin typeface="+mj-lt"/>
                <a:ea typeface="+mj-ea"/>
                <a:cs typeface="B Nazanin" panose="00000400000000000000" pitchFamily="2" charset="-78"/>
              </a:rPr>
              <a:t>بسیاری از عوارض ایجاد شده به دلیل تب بالا ایجاد می شود. بنابراین </a:t>
            </a:r>
            <a:r>
              <a:rPr lang="fa-IR" sz="4800" b="1" u="sng" dirty="0" smtClean="0">
                <a:solidFill>
                  <a:srgbClr val="FF0000"/>
                </a:solidFill>
                <a:latin typeface="+mj-lt"/>
                <a:ea typeface="+mj-ea"/>
                <a:cs typeface="B Nazanin" panose="00000400000000000000" pitchFamily="2" charset="-78"/>
              </a:rPr>
              <a:t>کنترل تب </a:t>
            </a:r>
            <a:r>
              <a:rPr lang="fa-IR" sz="4800" b="1" dirty="0">
                <a:latin typeface="+mj-lt"/>
                <a:ea typeface="+mj-ea"/>
                <a:cs typeface="B Nazanin" panose="00000400000000000000" pitchFamily="2" charset="-78"/>
              </a:rPr>
              <a:t>در </a:t>
            </a:r>
            <a:r>
              <a:rPr lang="fa-IR" sz="4800" b="1" dirty="0" smtClean="0">
                <a:latin typeface="+mj-lt"/>
                <a:ea typeface="+mj-ea"/>
                <a:cs typeface="B Nazanin" panose="00000400000000000000" pitchFamily="2" charset="-78"/>
              </a:rPr>
              <a:t>بارداری </a:t>
            </a:r>
            <a:r>
              <a:rPr lang="fa-IR" sz="4800" b="1" u="sng" dirty="0" smtClean="0">
                <a:solidFill>
                  <a:srgbClr val="FF0000"/>
                </a:solidFill>
                <a:latin typeface="+mj-lt"/>
                <a:ea typeface="+mj-ea"/>
                <a:cs typeface="B Nazanin" panose="00000400000000000000" pitchFamily="2" charset="-78"/>
              </a:rPr>
              <a:t>الزامی</a:t>
            </a:r>
            <a:r>
              <a:rPr lang="fa-IR" sz="4800" b="1" dirty="0" smtClean="0">
                <a:latin typeface="+mj-lt"/>
                <a:ea typeface="+mj-ea"/>
                <a:cs typeface="B Nazanin" panose="00000400000000000000" pitchFamily="2" charset="-78"/>
              </a:rPr>
              <a:t> </a:t>
            </a:r>
            <a:r>
              <a:rPr lang="fa-IR" sz="4800" b="1" dirty="0">
                <a:latin typeface="+mj-lt"/>
                <a:ea typeface="+mj-ea"/>
                <a:cs typeface="B Nazanin" panose="00000400000000000000" pitchFamily="2" charset="-78"/>
              </a:rPr>
              <a:t>است.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31107"/>
            <a:ext cx="1152128" cy="126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818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908720"/>
            <a:ext cx="6840760" cy="4882554"/>
          </a:xfrm>
        </p:spPr>
        <p:txBody>
          <a:bodyPr/>
          <a:lstStyle/>
          <a:p>
            <a:r>
              <a:rPr lang="fa-IR" sz="7200" b="1" dirty="0">
                <a:solidFill>
                  <a:srgbClr val="FF0000"/>
                </a:solidFill>
                <a:cs typeface="B Nazanin" panose="00000400000000000000" pitchFamily="2" charset="-78"/>
              </a:rPr>
              <a:t>توصیه های بهداشتی برای پیشگیری از </a:t>
            </a:r>
            <a:r>
              <a:rPr lang="fa-IR" sz="7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کووید-19 </a:t>
            </a:r>
            <a:r>
              <a:rPr lang="fa-IR" sz="7200" b="1" dirty="0">
                <a:solidFill>
                  <a:srgbClr val="FF0000"/>
                </a:solidFill>
                <a:cs typeface="B Nazanin" panose="00000400000000000000" pitchFamily="2" charset="-78"/>
              </a:rPr>
              <a:t>در مادران باردار</a:t>
            </a:r>
            <a:r>
              <a:rPr lang="fr-FR" b="1" dirty="0">
                <a:solidFill>
                  <a:srgbClr val="FF0000"/>
                </a:solidFill>
                <a:cs typeface="B Nazanin" panose="00000400000000000000" pitchFamily="2" charset="-78"/>
              </a:rPr>
              <a:t/>
            </a:r>
            <a:br>
              <a:rPr lang="fr-FR" b="1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31107"/>
            <a:ext cx="1152128" cy="126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527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7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ماندن در خانه</a:t>
            </a:r>
            <a:endParaRPr lang="en-US" sz="72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pic>
        <p:nvPicPr>
          <p:cNvPr id="1026" name="Picture 2" descr="بهداشتی ها|بهداشت مدارس|مربیان بهداشت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638" y="1390896"/>
            <a:ext cx="7096724" cy="43384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854" y="31107"/>
            <a:ext cx="1065625" cy="116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412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6768752" cy="1143000"/>
          </a:xfrm>
        </p:spPr>
        <p:txBody>
          <a:bodyPr/>
          <a:lstStyle/>
          <a:p>
            <a:r>
              <a:rPr lang="fa-IR" sz="6000" b="1" dirty="0">
                <a:solidFill>
                  <a:srgbClr val="FF0000"/>
                </a:solidFill>
                <a:cs typeface="B Nazanin" panose="00000400000000000000" pitchFamily="2" charset="-78"/>
              </a:rPr>
              <a:t>استفاده از ماسک </a:t>
            </a:r>
            <a:endParaRPr lang="en-US" sz="60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pic>
        <p:nvPicPr>
          <p:cNvPr id="3074" name="Picture 2" descr="استفاده از ماسک در پایتخت فرانسه اجباری می‌شود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348880"/>
            <a:ext cx="4680520" cy="32588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854" y="31107"/>
            <a:ext cx="1065625" cy="116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482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24544" y="260648"/>
            <a:ext cx="8229600" cy="1143000"/>
          </a:xfrm>
        </p:spPr>
        <p:txBody>
          <a:bodyPr/>
          <a:lstStyle/>
          <a:p>
            <a:r>
              <a:rPr lang="fa-IR" sz="5400" b="1" dirty="0">
                <a:solidFill>
                  <a:srgbClr val="FF0000"/>
                </a:solidFill>
                <a:cs typeface="B Nazanin" panose="00000400000000000000" pitchFamily="2" charset="-78"/>
              </a:rPr>
              <a:t>ضد </a:t>
            </a: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عفونی کردن  سطوح و سرویس بهداشتی</a:t>
            </a:r>
            <a:endParaRPr lang="en-US" sz="5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pic>
        <p:nvPicPr>
          <p:cNvPr id="5122" name="Picture 2" descr="حذف عوامل بیماری‌زا از سطوح با ضدعفونی کننده نانو ایرانی - ایرنا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275" y="2092845"/>
            <a:ext cx="3688690" cy="310094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توصیه‌های مهم برای ضدعفونی کردن سطوح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04864"/>
            <a:ext cx="3897982" cy="298892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854" y="31107"/>
            <a:ext cx="1065625" cy="116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875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052736"/>
            <a:ext cx="6912768" cy="4392488"/>
          </a:xfrm>
        </p:spPr>
        <p:txBody>
          <a:bodyPr/>
          <a:lstStyle/>
          <a:p>
            <a:pPr rtl="1"/>
            <a:r>
              <a:rPr lang="fa-IR" sz="6000" b="1" dirty="0">
                <a:solidFill>
                  <a:srgbClr val="FF0000"/>
                </a:solidFill>
                <a:cs typeface="B Nazanin" panose="00000400000000000000" pitchFamily="2" charset="-78"/>
              </a:rPr>
              <a:t>رعایت موارد زیر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fa-IR" sz="6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در صورت صورت نیاز ضروری به </a:t>
            </a:r>
            <a:r>
              <a:rPr lang="fa-IR" sz="6000" b="1" dirty="0">
                <a:solidFill>
                  <a:srgbClr val="FF0000"/>
                </a:solidFill>
                <a:cs typeface="B Nazanin" panose="00000400000000000000" pitchFamily="2" charset="-78"/>
              </a:rPr>
              <a:t>خروج از </a:t>
            </a:r>
            <a:r>
              <a:rPr lang="fa-IR" sz="6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خانه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481401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3" y="404664"/>
            <a:ext cx="8229600" cy="1143000"/>
          </a:xfrm>
        </p:spPr>
        <p:txBody>
          <a:bodyPr/>
          <a:lstStyle/>
          <a:p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ااستفاده </a:t>
            </a:r>
            <a:r>
              <a:rPr lang="fa-IR" sz="5400" b="1" dirty="0">
                <a:solidFill>
                  <a:srgbClr val="FF0000"/>
                </a:solidFill>
                <a:cs typeface="B Nazanin" panose="00000400000000000000" pitchFamily="2" charset="-78"/>
              </a:rPr>
              <a:t>از ماسک و رعایت </a:t>
            </a: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فاصله اجتماعی مناسب (2 متر)</a:t>
            </a:r>
            <a:r>
              <a:rPr lang="fa-IR" sz="6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endParaRPr lang="en-US" sz="60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pic>
        <p:nvPicPr>
          <p:cNvPr id="2052" name="Picture 4" descr="کاهش چشمگیر ابتلا به کرونا در صورت حفظ 2 متر فاصله اجتماعی- اخبار پزشکی -  اخبار اجتماعی تسنیم | Tasni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852936"/>
            <a:ext cx="4397429" cy="306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854" y="31107"/>
            <a:ext cx="1065625" cy="116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322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812" y="404664"/>
            <a:ext cx="7172042" cy="1426170"/>
          </a:xfrm>
        </p:spPr>
        <p:txBody>
          <a:bodyPr/>
          <a:lstStyle/>
          <a:p>
            <a:r>
              <a:rPr lang="fa-IR" sz="5400" b="1" dirty="0">
                <a:solidFill>
                  <a:srgbClr val="FF0000"/>
                </a:solidFill>
                <a:cs typeface="B Nazanin" panose="00000400000000000000" pitchFamily="2" charset="-78"/>
              </a:rPr>
              <a:t>خودداری از دست دادن و روبوسی </a:t>
            </a:r>
            <a:endParaRPr lang="en-US" sz="5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577" y="2096673"/>
            <a:ext cx="3430223" cy="33485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854" y="31107"/>
            <a:ext cx="1065625" cy="116564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176" y="2335394"/>
            <a:ext cx="4313401" cy="28711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36254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404664"/>
            <a:ext cx="6336704" cy="4824536"/>
          </a:xfrm>
        </p:spPr>
        <p:txBody>
          <a:bodyPr/>
          <a:lstStyle/>
          <a:p>
            <a:r>
              <a:rPr lang="fa-IR" sz="7200" b="1" dirty="0">
                <a:solidFill>
                  <a:srgbClr val="FF0000"/>
                </a:solidFill>
                <a:cs typeface="B Nazanin" panose="00000400000000000000" pitchFamily="2" charset="-78"/>
              </a:rPr>
              <a:t>توصیه های بهداشتی در زمان ابتلای مادران باردار به </a:t>
            </a:r>
            <a:r>
              <a:rPr lang="fa-IR" sz="7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کووید-19</a:t>
            </a:r>
            <a:r>
              <a:rPr lang="fr-FR" sz="7200" b="1" dirty="0">
                <a:solidFill>
                  <a:srgbClr val="FF0000"/>
                </a:solidFill>
                <a:cs typeface="B Nazanin" panose="00000400000000000000" pitchFamily="2" charset="-78"/>
              </a:rPr>
              <a:t/>
            </a:r>
            <a:br>
              <a:rPr lang="fr-FR" sz="7200" b="1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endParaRPr lang="en-US" sz="7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854" y="31107"/>
            <a:ext cx="1065625" cy="116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547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b="1" kern="1200" dirty="0">
                <a:solidFill>
                  <a:srgbClr val="FF0000"/>
                </a:solidFill>
                <a:latin typeface="Arial" charset="0"/>
                <a:ea typeface="+mn-ea"/>
                <a:cs typeface="B Titr" panose="00000700000000000000" pitchFamily="2" charset="-78"/>
              </a:rPr>
              <a:t>تعریف </a:t>
            </a:r>
            <a:r>
              <a:rPr lang="fa-IR" sz="4000" b="1" kern="1200" dirty="0" smtClean="0">
                <a:solidFill>
                  <a:srgbClr val="FF0000"/>
                </a:solidFill>
                <a:latin typeface="Arial" charset="0"/>
                <a:ea typeface="+mn-ea"/>
                <a:cs typeface="B Titr" panose="00000700000000000000" pitchFamily="2" charset="-78"/>
              </a:rPr>
              <a:t>بیماری کووید-19</a:t>
            </a:r>
            <a:endParaRPr lang="en-US" sz="4000" b="1" kern="1200" dirty="0">
              <a:solidFill>
                <a:srgbClr val="FF0000"/>
              </a:solidFill>
              <a:latin typeface="Arial" charset="0"/>
              <a:ea typeface="+mn-ea"/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628799"/>
            <a:ext cx="7128792" cy="4392489"/>
          </a:xfrm>
        </p:spPr>
        <p:txBody>
          <a:bodyPr/>
          <a:lstStyle/>
          <a:p>
            <a:pPr algn="just" rtl="1"/>
            <a:r>
              <a:rPr lang="fa-IR" sz="3600" b="1" dirty="0" smtClean="0">
                <a:cs typeface="B Nazanin" panose="00000400000000000000" pitchFamily="2" charset="-78"/>
              </a:rPr>
              <a:t>ویروس‌ </a:t>
            </a:r>
            <a:r>
              <a:rPr lang="fa-IR" sz="3600" b="1" dirty="0">
                <a:cs typeface="B Nazanin" panose="00000400000000000000" pitchFamily="2" charset="-78"/>
              </a:rPr>
              <a:t>کرونا خانواده بزرگی از‌ </a:t>
            </a:r>
            <a:r>
              <a:rPr lang="fa-IR" sz="3600" b="1" dirty="0" smtClean="0">
                <a:cs typeface="B Nazanin" panose="00000400000000000000" pitchFamily="2" charset="-78"/>
              </a:rPr>
              <a:t>ویروس‌ه</a:t>
            </a:r>
            <a:r>
              <a:rPr lang="fa-IR" sz="3600" b="1" dirty="0" smtClean="0">
                <a:cs typeface="B Nazanin" panose="00000400000000000000" pitchFamily="2" charset="-78"/>
              </a:rPr>
              <a:t>ایی است</a:t>
            </a:r>
            <a:r>
              <a:rPr lang="fa-IR" sz="3600" b="1" dirty="0" smtClean="0">
                <a:cs typeface="B Nazanin" panose="00000400000000000000" pitchFamily="2" charset="-78"/>
              </a:rPr>
              <a:t> </a:t>
            </a:r>
            <a:r>
              <a:rPr lang="fa-IR" sz="3600" b="1" dirty="0">
                <a:cs typeface="B Nazanin" panose="00000400000000000000" pitchFamily="2" charset="-78"/>
              </a:rPr>
              <a:t>که </a:t>
            </a:r>
            <a:r>
              <a:rPr lang="fa-IR" sz="3600" b="1" dirty="0" smtClean="0">
                <a:cs typeface="B Nazanin" panose="00000400000000000000" pitchFamily="2" charset="-78"/>
              </a:rPr>
              <a:t>می‌تواند </a:t>
            </a:r>
            <a:r>
              <a:rPr lang="fa-IR" sz="3600" b="1" dirty="0">
                <a:cs typeface="B Nazanin" panose="00000400000000000000" pitchFamily="2" charset="-78"/>
              </a:rPr>
              <a:t>انسان‌ را بیمار </a:t>
            </a:r>
            <a:r>
              <a:rPr lang="fa-IR" sz="3600" b="1" dirty="0" smtClean="0">
                <a:cs typeface="B Nazanin" panose="00000400000000000000" pitchFamily="2" charset="-78"/>
              </a:rPr>
              <a:t>کند</a:t>
            </a:r>
            <a:r>
              <a:rPr lang="fa-IR" sz="3600" b="1" dirty="0">
                <a:cs typeface="B Nazanin" panose="00000400000000000000" pitchFamily="2" charset="-78"/>
              </a:rPr>
              <a:t>. این </a:t>
            </a:r>
            <a:r>
              <a:rPr lang="fa-IR" sz="3600" b="1" dirty="0" smtClean="0">
                <a:cs typeface="B Nazanin" panose="00000400000000000000" pitchFamily="2" charset="-78"/>
              </a:rPr>
              <a:t>بیماریه</a:t>
            </a:r>
            <a:r>
              <a:rPr lang="fa-IR" sz="3600" b="1" dirty="0" smtClean="0">
                <a:cs typeface="B Nazanin" panose="00000400000000000000" pitchFamily="2" charset="-78"/>
              </a:rPr>
              <a:t>ا </a:t>
            </a:r>
            <a:r>
              <a:rPr lang="fa-IR" sz="3600" b="1" dirty="0">
                <a:cs typeface="B Nazanin" panose="00000400000000000000" pitchFamily="2" charset="-78"/>
              </a:rPr>
              <a:t>ممکن است به اندازه سرماخوردگی خفیف یا به اندازه ذات الریه شدید </a:t>
            </a:r>
            <a:r>
              <a:rPr lang="fa-IR" sz="3600" b="1" dirty="0" smtClean="0">
                <a:cs typeface="B Nazanin" panose="00000400000000000000" pitchFamily="2" charset="-78"/>
              </a:rPr>
              <a:t>باشد.ویروس </a:t>
            </a:r>
            <a:r>
              <a:rPr lang="fa-IR" sz="3600" b="1" dirty="0">
                <a:cs typeface="B Nazanin" panose="00000400000000000000" pitchFamily="2" charset="-78"/>
              </a:rPr>
              <a:t>کرونایی که به تازگی کشف شده است عامل ابتلا به بیماری کووید-19 است.</a:t>
            </a:r>
            <a:endParaRPr lang="en-US" sz="36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19333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8"/>
          <p:cNvSpPr txBox="1">
            <a:spLocks noChangeArrowheads="1"/>
          </p:cNvSpPr>
          <p:nvPr/>
        </p:nvSpPr>
        <p:spPr bwMode="auto">
          <a:xfrm>
            <a:off x="1115616" y="404664"/>
            <a:ext cx="6912768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marL="457200" indent="-4572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600" b="1" dirty="0">
                <a:latin typeface="+mn-lt"/>
                <a:cs typeface="B Nazanin" panose="00000400000000000000" pitchFamily="2" charset="-78"/>
              </a:rPr>
              <a:t>وجود اطاق مجزا برای مراقبت از مادر </a:t>
            </a:r>
            <a:endParaRPr lang="fa-IR" sz="3600" b="1" dirty="0" smtClean="0">
              <a:latin typeface="+mn-lt"/>
              <a:cs typeface="B Nazanin" panose="00000400000000000000" pitchFamily="2" charset="-78"/>
            </a:endParaRPr>
          </a:p>
          <a:p>
            <a:pPr marL="457200" indent="-4572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600" b="1" dirty="0" smtClean="0">
                <a:latin typeface="+mn-lt"/>
                <a:cs typeface="B Nazanin" panose="00000400000000000000" pitchFamily="2" charset="-78"/>
              </a:rPr>
              <a:t> </a:t>
            </a:r>
            <a:r>
              <a:rPr lang="fa-IR" sz="3600" b="1" dirty="0" smtClean="0">
                <a:latin typeface="+mn-lt"/>
                <a:cs typeface="B Nazanin" panose="00000400000000000000" pitchFamily="2" charset="-78"/>
              </a:rPr>
              <a:t>جداسازی </a:t>
            </a:r>
            <a:r>
              <a:rPr lang="fa-IR" sz="3600" b="1" dirty="0">
                <a:latin typeface="+mn-lt"/>
                <a:cs typeface="B Nazanin" panose="00000400000000000000" pitchFamily="2" charset="-78"/>
              </a:rPr>
              <a:t>فضای زندگی افراد با احتمال خطر </a:t>
            </a:r>
            <a:r>
              <a:rPr lang="fa-IR" sz="3600" b="1" dirty="0" smtClean="0">
                <a:latin typeface="+mn-lt"/>
                <a:cs typeface="B Nazanin" panose="00000400000000000000" pitchFamily="2" charset="-78"/>
              </a:rPr>
              <a:t>بالا(سن </a:t>
            </a:r>
            <a:r>
              <a:rPr lang="fa-IR" sz="3600" b="1" dirty="0">
                <a:latin typeface="+mn-lt"/>
                <a:cs typeface="B Nazanin" panose="00000400000000000000" pitchFamily="2" charset="-78"/>
              </a:rPr>
              <a:t>بالای 65 سال، </a:t>
            </a:r>
            <a:r>
              <a:rPr lang="fa-IR" sz="3600" b="1" dirty="0" smtClean="0">
                <a:latin typeface="+mn-lt"/>
                <a:cs typeface="B Nazanin" panose="00000400000000000000" pitchFamily="2" charset="-78"/>
              </a:rPr>
              <a:t>بیماری </a:t>
            </a:r>
            <a:r>
              <a:rPr lang="fa-IR" sz="3600" b="1" dirty="0" smtClean="0">
                <a:latin typeface="+mn-lt"/>
                <a:cs typeface="B Nazanin" panose="00000400000000000000" pitchFamily="2" charset="-78"/>
              </a:rPr>
              <a:t>زمینه ای)</a:t>
            </a:r>
            <a:endParaRPr lang="fa-IR" sz="3600" b="1" dirty="0">
              <a:latin typeface="+mn-lt"/>
              <a:cs typeface="B Nazanin" panose="00000400000000000000" pitchFamily="2" charset="-78"/>
            </a:endParaRPr>
          </a:p>
          <a:p>
            <a:pPr marL="457200" indent="-4572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600" b="1" dirty="0">
                <a:latin typeface="+mn-lt"/>
                <a:cs typeface="B Nazanin" panose="00000400000000000000" pitchFamily="2" charset="-78"/>
              </a:rPr>
              <a:t>باز گذاشتن یک پنجره </a:t>
            </a:r>
            <a:r>
              <a:rPr lang="fa-IR" sz="3600" b="1" dirty="0" smtClean="0">
                <a:latin typeface="+mn-lt"/>
                <a:cs typeface="B Nazanin" panose="00000400000000000000" pitchFamily="2" charset="-78"/>
              </a:rPr>
              <a:t>برای تهویه بهتر</a:t>
            </a:r>
            <a:endParaRPr lang="fa-IR" sz="3200" b="1" dirty="0">
              <a:latin typeface="+mn-lt"/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854" y="31107"/>
            <a:ext cx="1065625" cy="11656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404664"/>
            <a:ext cx="7344816" cy="5256584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fa-IR" b="1" dirty="0">
                <a:cs typeface="B Nazanin" panose="00000400000000000000" pitchFamily="2" charset="-78"/>
              </a:rPr>
              <a:t>در صورت نبود فضای مجزا، رعایت فاصله دو متر و </a:t>
            </a:r>
            <a:r>
              <a:rPr lang="fa-IR" b="1" dirty="0" smtClean="0">
                <a:cs typeface="B Nazanin" panose="00000400000000000000" pitchFamily="2" charset="-78"/>
              </a:rPr>
              <a:t>استفاده از </a:t>
            </a:r>
            <a:r>
              <a:rPr lang="fa-IR" b="1" dirty="0">
                <a:cs typeface="B Nazanin" panose="00000400000000000000" pitchFamily="2" charset="-78"/>
              </a:rPr>
              <a:t>ماسک</a:t>
            </a:r>
          </a:p>
          <a:p>
            <a:pPr algn="just" rtl="1">
              <a:lnSpc>
                <a:spcPct val="15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کاهش مدت زمان حضور </a:t>
            </a:r>
            <a:r>
              <a:rPr lang="fa-IR" b="1" dirty="0">
                <a:cs typeface="B Nazanin" panose="00000400000000000000" pitchFamily="2" charset="-78"/>
              </a:rPr>
              <a:t>در فضاهای مشترک </a:t>
            </a:r>
            <a:endParaRPr lang="fa-IR" b="1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 </a:t>
            </a:r>
            <a:r>
              <a:rPr lang="fa-IR" b="1" dirty="0">
                <a:cs typeface="B Nazanin" panose="00000400000000000000" pitchFamily="2" charset="-78"/>
              </a:rPr>
              <a:t>منع دید و بازدید </a:t>
            </a:r>
            <a:endParaRPr lang="fa-IR" b="1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استفاده از سرویس </a:t>
            </a:r>
            <a:r>
              <a:rPr lang="fa-IR" b="1" dirty="0">
                <a:cs typeface="B Nazanin" panose="00000400000000000000" pitchFamily="2" charset="-78"/>
              </a:rPr>
              <a:t>بهداشتی مجزا در صورت </a:t>
            </a:r>
            <a:r>
              <a:rPr lang="fa-IR" b="1" dirty="0" smtClean="0">
                <a:cs typeface="B Nazanin" panose="00000400000000000000" pitchFamily="2" charset="-78"/>
              </a:rPr>
              <a:t>امکان</a:t>
            </a:r>
            <a:endParaRPr lang="fa-IR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854" y="31107"/>
            <a:ext cx="1065625" cy="116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7707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620688"/>
            <a:ext cx="6544338" cy="5495653"/>
          </a:xfrm>
        </p:spPr>
        <p:txBody>
          <a:bodyPr/>
          <a:lstStyle/>
          <a:p>
            <a:pPr algn="just" rtl="1"/>
            <a:r>
              <a:rPr lang="fa-IR" b="1" dirty="0">
                <a:cs typeface="B Nazanin" panose="00000400000000000000" pitchFamily="2" charset="-78"/>
              </a:rPr>
              <a:t>ضدعفونی روزانه سطوح مانند: دستگیره های </a:t>
            </a:r>
            <a:r>
              <a:rPr lang="fa-IR" b="1" dirty="0" smtClean="0">
                <a:cs typeface="B Nazanin" panose="00000400000000000000" pitchFamily="2" charset="-78"/>
              </a:rPr>
              <a:t>در، </a:t>
            </a:r>
            <a:r>
              <a:rPr lang="fa-IR" b="1" dirty="0">
                <a:cs typeface="B Nazanin" panose="00000400000000000000" pitchFamily="2" charset="-78"/>
              </a:rPr>
              <a:t>کلید و پریز، میزها ، صندلی ها در </a:t>
            </a:r>
            <a:r>
              <a:rPr lang="fa-IR" b="1" dirty="0" smtClean="0">
                <a:cs typeface="B Nazanin" panose="00000400000000000000" pitchFamily="2" charset="-78"/>
              </a:rPr>
              <a:t>منزل</a:t>
            </a:r>
          </a:p>
          <a:p>
            <a:pPr algn="just" rtl="1"/>
            <a:endParaRPr lang="fa-IR" b="1" dirty="0">
              <a:cs typeface="B Nazanin" panose="00000400000000000000" pitchFamily="2" charset="-78"/>
            </a:endParaRP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استفاده </a:t>
            </a:r>
            <a:r>
              <a:rPr lang="fa-IR" b="1" dirty="0">
                <a:cs typeface="B Nazanin" panose="00000400000000000000" pitchFamily="2" charset="-78"/>
              </a:rPr>
              <a:t>از ماسک طبی و تعویض روزانه </a:t>
            </a:r>
            <a:r>
              <a:rPr lang="fa-IR" b="1" dirty="0" smtClean="0">
                <a:cs typeface="B Nazanin" panose="00000400000000000000" pitchFamily="2" charset="-78"/>
              </a:rPr>
              <a:t>آن</a:t>
            </a:r>
          </a:p>
          <a:p>
            <a:pPr algn="just" rtl="1"/>
            <a:r>
              <a:rPr lang="fa-IR" b="1" dirty="0">
                <a:cs typeface="B Nazanin" panose="00000400000000000000" pitchFamily="2" charset="-78"/>
              </a:rPr>
              <a:t>تعویض ماسک در صورت مرطوب شدن با ترشحات بینی و دهان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854" y="31107"/>
            <a:ext cx="1065625" cy="116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566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836712"/>
            <a:ext cx="7271593" cy="2395932"/>
          </a:xfrm>
        </p:spPr>
        <p:txBody>
          <a:bodyPr/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شستشوی دستها </a:t>
            </a:r>
            <a:r>
              <a:rPr lang="fa-IR" b="1" dirty="0" smtClean="0">
                <a:cs typeface="B Nazanin" panose="00000400000000000000" pitchFamily="2" charset="-78"/>
              </a:rPr>
              <a:t>(20 ثانیه با آب و صابون) پیش </a:t>
            </a:r>
            <a:r>
              <a:rPr lang="fa-IR" b="1" dirty="0">
                <a:cs typeface="B Nazanin" panose="00000400000000000000" pitchFamily="2" charset="-78"/>
              </a:rPr>
              <a:t>و پس از دور انداختن دستکش و ماسک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استفاده </a:t>
            </a:r>
            <a:r>
              <a:rPr lang="fa-IR" b="1" dirty="0">
                <a:cs typeface="B Nazanin" panose="00000400000000000000" pitchFamily="2" charset="-78"/>
              </a:rPr>
              <a:t>از دستمال کاغذی برای خشک کردن دست ها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در صورت استفاده از حوله، تعویض و شستشوی آن در </a:t>
            </a:r>
            <a:r>
              <a:rPr lang="fa-IR" b="1" dirty="0">
                <a:cs typeface="B Nazanin" panose="00000400000000000000" pitchFamily="2" charset="-78"/>
              </a:rPr>
              <a:t>فواصل </a:t>
            </a:r>
            <a:r>
              <a:rPr lang="fa-IR" b="1" dirty="0" smtClean="0">
                <a:cs typeface="B Nazanin" panose="00000400000000000000" pitchFamily="2" charset="-78"/>
              </a:rPr>
              <a:t>کوتاه</a:t>
            </a:r>
          </a:p>
          <a:p>
            <a:pPr algn="r" rtl="1"/>
            <a:endParaRPr lang="en-US" dirty="0"/>
          </a:p>
        </p:txBody>
      </p:sp>
      <p:pic>
        <p:nvPicPr>
          <p:cNvPr id="6146" name="Picture 2" descr="تاریخ انقضا این وسایل را جدی بگیرید +عکس - مشرق نیو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393" y="3717032"/>
            <a:ext cx="3292971" cy="219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854" y="31107"/>
            <a:ext cx="1065625" cy="116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4032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193412"/>
            <a:ext cx="7007482" cy="4165923"/>
          </a:xfrm>
        </p:spPr>
        <p:txBody>
          <a:bodyPr/>
          <a:lstStyle/>
          <a:p>
            <a:pPr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b="1" dirty="0">
                <a:cs typeface="B Nazanin" panose="00000400000000000000" pitchFamily="2" charset="-78"/>
              </a:rPr>
              <a:t>استفاده از لیوان، بشقاب، قاشق، چنگال و ... مجزا برای بیمار</a:t>
            </a:r>
          </a:p>
          <a:p>
            <a:pPr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b="1" dirty="0">
                <a:cs typeface="B Nazanin" panose="00000400000000000000" pitchFamily="2" charset="-78"/>
              </a:rPr>
              <a:t>برقراری تبادل جریان هوا در منزل </a:t>
            </a:r>
          </a:p>
          <a:p>
            <a:pPr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b="1" dirty="0">
                <a:cs typeface="B Nazanin" panose="00000400000000000000" pitchFamily="2" charset="-78"/>
              </a:rPr>
              <a:t>تمیز کردن لباس </a:t>
            </a:r>
            <a:r>
              <a:rPr lang="fa-IR" b="1" dirty="0" smtClean="0">
                <a:cs typeface="B Nazanin" panose="00000400000000000000" pitchFamily="2" charset="-78"/>
              </a:rPr>
              <a:t>ها، </a:t>
            </a:r>
            <a:r>
              <a:rPr lang="fa-IR" b="1" dirty="0">
                <a:cs typeface="B Nazanin" panose="00000400000000000000" pitchFamily="2" charset="-78"/>
              </a:rPr>
              <a:t>ملحفه ها و وسایل بیمار با آب و شوینده مناسب و استفاده از محلول های </a:t>
            </a:r>
            <a:r>
              <a:rPr lang="fa-IR" b="1" dirty="0" smtClean="0">
                <a:cs typeface="B Nazanin" panose="00000400000000000000" pitchFamily="2" charset="-78"/>
              </a:rPr>
              <a:t>ضدعفونی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854" y="31107"/>
            <a:ext cx="1065625" cy="116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3404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1412776"/>
            <a:ext cx="6563072" cy="4608512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جلوگیری از تکاندن ملحفه </a:t>
            </a:r>
            <a:r>
              <a:rPr lang="fa-IR" b="1" dirty="0">
                <a:cs typeface="B Nazanin" panose="00000400000000000000" pitchFamily="2" charset="-78"/>
              </a:rPr>
              <a:t>های آلوده و مرطوب بیمار هنگام جمع </a:t>
            </a:r>
            <a:r>
              <a:rPr lang="fa-IR" b="1" dirty="0" smtClean="0">
                <a:cs typeface="B Nazanin" panose="00000400000000000000" pitchFamily="2" charset="-78"/>
              </a:rPr>
              <a:t>کردن</a:t>
            </a:r>
            <a:endParaRPr lang="fa-IR" dirty="0" smtClean="0"/>
          </a:p>
          <a:p>
            <a:pPr algn="just" rtl="1">
              <a:lnSpc>
                <a:spcPct val="15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شستشوی لباس </a:t>
            </a:r>
            <a:r>
              <a:rPr lang="fa-IR" b="1" dirty="0" smtClean="0">
                <a:cs typeface="B Nazanin" panose="00000400000000000000" pitchFamily="2" charset="-78"/>
              </a:rPr>
              <a:t>ها، </a:t>
            </a:r>
            <a:r>
              <a:rPr lang="fa-IR" b="1" dirty="0">
                <a:cs typeface="B Nazanin" panose="00000400000000000000" pitchFamily="2" charset="-78"/>
              </a:rPr>
              <a:t>حوله و ملحفه های </a:t>
            </a:r>
            <a:r>
              <a:rPr lang="fa-IR" b="1" dirty="0" smtClean="0">
                <a:cs typeface="B Nazanin" panose="00000400000000000000" pitchFamily="2" charset="-78"/>
              </a:rPr>
              <a:t>بیمار با آب داغ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854" y="31107"/>
            <a:ext cx="1065625" cy="116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6824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66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توجه</a:t>
            </a:r>
            <a:endParaRPr lang="en-US" sz="66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233444"/>
            <a:ext cx="7283152" cy="4929411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fa-IR" sz="4400" dirty="0">
                <a:solidFill>
                  <a:srgbClr val="7030A0"/>
                </a:solidFill>
                <a:cs typeface="B Titr" panose="00000700000000000000" pitchFamily="2" charset="-78"/>
              </a:rPr>
              <a:t> بهتر است </a:t>
            </a:r>
            <a:r>
              <a:rPr lang="fa-IR" sz="4400" dirty="0" smtClean="0">
                <a:solidFill>
                  <a:srgbClr val="7030A0"/>
                </a:solidFill>
                <a:cs typeface="B Titr" panose="00000700000000000000" pitchFamily="2" charset="-78"/>
              </a:rPr>
              <a:t>مراقبت از </a:t>
            </a:r>
            <a:r>
              <a:rPr lang="fa-IR" sz="4400" dirty="0">
                <a:solidFill>
                  <a:srgbClr val="7030A0"/>
                </a:solidFill>
                <a:cs typeface="B Titr" panose="00000700000000000000" pitchFamily="2" charset="-78"/>
              </a:rPr>
              <a:t>مادر باردار </a:t>
            </a:r>
            <a:r>
              <a:rPr lang="fa-IR" sz="4400" dirty="0" smtClean="0">
                <a:solidFill>
                  <a:srgbClr val="7030A0"/>
                </a:solidFill>
                <a:cs typeface="B Titr" panose="00000700000000000000" pitchFamily="2" charset="-78"/>
              </a:rPr>
              <a:t>مبتلا در منزل توسط </a:t>
            </a:r>
            <a:r>
              <a:rPr lang="fa-IR" sz="4400" dirty="0">
                <a:solidFill>
                  <a:srgbClr val="7030A0"/>
                </a:solidFill>
                <a:cs typeface="B Titr" panose="00000700000000000000" pitchFamily="2" charset="-78"/>
              </a:rPr>
              <a:t>افراد زیر 65 سال و بدون بیماری زمینه ای انجام شود.</a:t>
            </a:r>
            <a:endParaRPr lang="en-US" sz="440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854" y="31107"/>
            <a:ext cx="1065625" cy="116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9755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488832" cy="4320480"/>
          </a:xfrm>
        </p:spPr>
        <p:txBody>
          <a:bodyPr/>
          <a:lstStyle/>
          <a:p>
            <a:pPr rtl="1">
              <a:lnSpc>
                <a:spcPct val="150000"/>
              </a:lnSpc>
            </a:pPr>
            <a:r>
              <a:rPr lang="fa-IR" sz="4800" b="1" dirty="0">
                <a:solidFill>
                  <a:srgbClr val="FF0000"/>
                </a:solidFill>
                <a:cs typeface="B Titr" panose="00000700000000000000" pitchFamily="2" charset="-78"/>
              </a:rPr>
              <a:t>علایم </a:t>
            </a:r>
            <a:r>
              <a:rPr lang="fa-IR" sz="48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 و هشدارهایی </a:t>
            </a:r>
            <a:r>
              <a:rPr lang="fa-IR" sz="4800" b="1" dirty="0">
                <a:solidFill>
                  <a:srgbClr val="FF0000"/>
                </a:solidFill>
                <a:cs typeface="B Titr" panose="00000700000000000000" pitchFamily="2" charset="-78"/>
              </a:rPr>
              <a:t>که مادر باید به آن توجه و در صورت وجود آن ها مراجعه نماید</a:t>
            </a:r>
            <a:endParaRPr lang="en-US" sz="4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854" y="31107"/>
            <a:ext cx="1065625" cy="116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142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180312" cy="1368152"/>
          </a:xfrm>
        </p:spPr>
        <p:txBody>
          <a:bodyPr/>
          <a:lstStyle/>
          <a:p>
            <a:r>
              <a:rPr lang="fa-IR" sz="36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علایم </a:t>
            </a:r>
            <a:r>
              <a:rPr lang="fa-IR" sz="3600" b="1" dirty="0">
                <a:solidFill>
                  <a:srgbClr val="FF0000"/>
                </a:solidFill>
                <a:cs typeface="B Titr" panose="00000700000000000000" pitchFamily="2" charset="-78"/>
              </a:rPr>
              <a:t>هشداری که مادر باید به آن </a:t>
            </a:r>
            <a:r>
              <a:rPr lang="fa-IR" sz="36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توجه</a:t>
            </a:r>
            <a:br>
              <a:rPr lang="fa-IR" sz="3600" b="1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sz="36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 </a:t>
            </a:r>
            <a:r>
              <a:rPr lang="fa-IR" sz="3600" b="1" dirty="0">
                <a:solidFill>
                  <a:srgbClr val="FF0000"/>
                </a:solidFill>
                <a:cs typeface="B Titr" panose="00000700000000000000" pitchFamily="2" charset="-78"/>
              </a:rPr>
              <a:t>و </a:t>
            </a:r>
            <a:r>
              <a:rPr lang="fa-IR" sz="36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مراجعه </a:t>
            </a:r>
            <a:r>
              <a:rPr lang="fa-IR" sz="3600" b="1" dirty="0">
                <a:solidFill>
                  <a:srgbClr val="FF0000"/>
                </a:solidFill>
                <a:cs typeface="B Titr" panose="00000700000000000000" pitchFamily="2" charset="-78"/>
              </a:rPr>
              <a:t>نماید</a:t>
            </a:r>
            <a:endParaRPr lang="en-US" sz="3600" b="1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6224" y="1844824"/>
            <a:ext cx="7097960" cy="4137323"/>
          </a:xfrm>
        </p:spPr>
        <p:txBody>
          <a:bodyPr/>
          <a:lstStyle/>
          <a:p>
            <a:pPr algn="just" rtl="1"/>
            <a:r>
              <a:rPr lang="fa-IR" sz="4000" b="1" u="sng" dirty="0">
                <a:solidFill>
                  <a:srgbClr val="AE1517"/>
                </a:solidFill>
                <a:cs typeface="B Nazanin" panose="00000400000000000000" pitchFamily="2" charset="-78"/>
              </a:rPr>
              <a:t>تنگی نفس </a:t>
            </a:r>
          </a:p>
          <a:p>
            <a:pPr algn="just" rtl="1"/>
            <a:r>
              <a:rPr lang="fa-IR" sz="4000" b="1" u="sng" dirty="0">
                <a:solidFill>
                  <a:srgbClr val="AE1517"/>
                </a:solidFill>
                <a:cs typeface="B Nazanin" panose="00000400000000000000" pitchFamily="2" charset="-78"/>
              </a:rPr>
              <a:t>تنفس تند و </a:t>
            </a:r>
            <a:r>
              <a:rPr lang="fa-IR" sz="4000" b="1" u="sng" dirty="0" smtClean="0">
                <a:solidFill>
                  <a:srgbClr val="AE1517"/>
                </a:solidFill>
                <a:cs typeface="B Nazanin" panose="00000400000000000000" pitchFamily="2" charset="-78"/>
              </a:rPr>
              <a:t>سریع</a:t>
            </a:r>
            <a:endParaRPr lang="fa-IR" sz="4000" b="1" dirty="0">
              <a:cs typeface="B Nazanin" panose="00000400000000000000" pitchFamily="2" charset="-78"/>
            </a:endParaRPr>
          </a:p>
          <a:p>
            <a:pPr algn="just" rtl="1"/>
            <a:r>
              <a:rPr lang="fa-IR" sz="4000" b="1" dirty="0">
                <a:cs typeface="B Nazanin" panose="00000400000000000000" pitchFamily="2" charset="-78"/>
              </a:rPr>
              <a:t>تب 38 درجه یا بیشتر که با </a:t>
            </a:r>
            <a:r>
              <a:rPr lang="fa-IR" sz="4000" b="1" dirty="0" smtClean="0">
                <a:cs typeface="B Nazanin" panose="00000400000000000000" pitchFamily="2" charset="-78"/>
              </a:rPr>
              <a:t>مصرف استامینوفن </a:t>
            </a:r>
            <a:r>
              <a:rPr lang="fa-IR" sz="4000" b="1" dirty="0">
                <a:cs typeface="B Nazanin" panose="00000400000000000000" pitchFamily="2" charset="-78"/>
              </a:rPr>
              <a:t>بهبود نمی </a:t>
            </a:r>
            <a:r>
              <a:rPr lang="fa-IR" sz="4000" b="1" dirty="0" smtClean="0">
                <a:cs typeface="B Nazanin" panose="00000400000000000000" pitchFamily="2" charset="-78"/>
              </a:rPr>
              <a:t>یابد.</a:t>
            </a:r>
            <a:endParaRPr lang="fa-IR" sz="4000" b="1" dirty="0">
              <a:cs typeface="B Nazanin" panose="00000400000000000000" pitchFamily="2" charset="-78"/>
            </a:endParaRPr>
          </a:p>
          <a:p>
            <a:pPr algn="just" rtl="1"/>
            <a:r>
              <a:rPr lang="fa-IR" sz="4000" b="1" dirty="0">
                <a:cs typeface="B Nazanin" panose="00000400000000000000" pitchFamily="2" charset="-78"/>
              </a:rPr>
              <a:t>عدم تحمل </a:t>
            </a:r>
            <a:r>
              <a:rPr lang="fa-IR" sz="4000" b="1" dirty="0" smtClean="0">
                <a:cs typeface="B Nazanin" panose="00000400000000000000" pitchFamily="2" charset="-78"/>
              </a:rPr>
              <a:t>مایعات </a:t>
            </a:r>
            <a:r>
              <a:rPr lang="fa-IR" sz="4000" b="1" dirty="0">
                <a:cs typeface="B Nazanin" panose="00000400000000000000" pitchFamily="2" charset="-78"/>
              </a:rPr>
              <a:t>و داروها </a:t>
            </a:r>
          </a:p>
          <a:p>
            <a:pPr algn="r" rtl="1"/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854" y="31107"/>
            <a:ext cx="1065625" cy="116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8746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79450"/>
            <a:ext cx="7211144" cy="868958"/>
          </a:xfrm>
        </p:spPr>
        <p:txBody>
          <a:bodyPr/>
          <a:lstStyle/>
          <a:p>
            <a:r>
              <a:rPr lang="fa-IR" sz="3600" b="1" dirty="0">
                <a:solidFill>
                  <a:srgbClr val="FF0000"/>
                </a:solidFill>
                <a:cs typeface="B Titr" panose="00000700000000000000" pitchFamily="2" charset="-78"/>
              </a:rPr>
              <a:t>علایم </a:t>
            </a:r>
            <a:r>
              <a:rPr lang="fa-IR" sz="36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هشداری </a:t>
            </a:r>
            <a:r>
              <a:rPr lang="fa-IR" sz="3600" b="1" dirty="0">
                <a:solidFill>
                  <a:srgbClr val="FF0000"/>
                </a:solidFill>
                <a:cs typeface="B Titr" panose="00000700000000000000" pitchFamily="2" charset="-78"/>
              </a:rPr>
              <a:t>که مادر باید به آن توجه و </a:t>
            </a:r>
            <a:r>
              <a:rPr lang="fa-IR" sz="36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در صورت وجود آن ها مراجعه </a:t>
            </a:r>
            <a:r>
              <a:rPr lang="fa-IR" sz="3600" b="1" dirty="0">
                <a:solidFill>
                  <a:srgbClr val="FF0000"/>
                </a:solidFill>
                <a:cs typeface="B Titr" panose="00000700000000000000" pitchFamily="2" charset="-78"/>
              </a:rPr>
              <a:t>نماید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66" y="2492896"/>
            <a:ext cx="8229600" cy="4525963"/>
          </a:xfrm>
        </p:spPr>
        <p:txBody>
          <a:bodyPr/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درد پایدار قفسه سینه 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گیجی 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خواب آلودگی 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اختلال هوشیاری 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کاهش یا افزایش حرکات جنین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854" y="31107"/>
            <a:ext cx="1065625" cy="116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846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b="1" kern="1200" dirty="0">
                <a:solidFill>
                  <a:srgbClr val="FF0000"/>
                </a:solidFill>
                <a:latin typeface="Arial" charset="0"/>
                <a:ea typeface="+mn-ea"/>
                <a:cs typeface="B Titr" panose="00000700000000000000" pitchFamily="2" charset="-78"/>
              </a:rPr>
              <a:t>علایم بیماری کووید-19</a:t>
            </a:r>
            <a:endParaRPr lang="en-US" sz="4000" b="1" kern="1200" dirty="0">
              <a:solidFill>
                <a:srgbClr val="FF0000"/>
              </a:solidFill>
              <a:latin typeface="Arial" charset="0"/>
              <a:ea typeface="+mn-ea"/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7715200" cy="4525963"/>
          </a:xfrm>
        </p:spPr>
        <p:txBody>
          <a:bodyPr/>
          <a:lstStyle/>
          <a:p>
            <a:pPr algn="just" rtl="1"/>
            <a:r>
              <a:rPr lang="fa-IR" dirty="0"/>
              <a:t> </a:t>
            </a:r>
            <a:r>
              <a:rPr lang="fa-IR" sz="3600" b="1" dirty="0">
                <a:cs typeface="B Nazanin" panose="00000400000000000000" pitchFamily="2" charset="-78"/>
              </a:rPr>
              <a:t>تب </a:t>
            </a:r>
            <a:endParaRPr lang="fa-IR" sz="3600" b="1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3600" b="1" dirty="0" smtClean="0">
                <a:cs typeface="B Nazanin" panose="00000400000000000000" pitchFamily="2" charset="-78"/>
              </a:rPr>
              <a:t> </a:t>
            </a:r>
            <a:r>
              <a:rPr lang="fa-IR" sz="3600" b="1" dirty="0">
                <a:cs typeface="B Nazanin" panose="00000400000000000000" pitchFamily="2" charset="-78"/>
              </a:rPr>
              <a:t>سرفه </a:t>
            </a:r>
            <a:r>
              <a:rPr lang="fa-IR" sz="3600" b="1" dirty="0" smtClean="0">
                <a:cs typeface="B Nazanin" panose="00000400000000000000" pitchFamily="2" charset="-78"/>
              </a:rPr>
              <a:t>خشک</a:t>
            </a:r>
          </a:p>
          <a:p>
            <a:pPr algn="just" rtl="1"/>
            <a:r>
              <a:rPr lang="fa-IR" sz="3600" b="1" dirty="0" smtClean="0">
                <a:cs typeface="B Nazanin" panose="00000400000000000000" pitchFamily="2" charset="-78"/>
              </a:rPr>
              <a:t> </a:t>
            </a:r>
            <a:r>
              <a:rPr lang="fa-IR" sz="3600" b="1" dirty="0">
                <a:cs typeface="B Nazanin" panose="00000400000000000000" pitchFamily="2" charset="-78"/>
              </a:rPr>
              <a:t>درد </a:t>
            </a:r>
            <a:r>
              <a:rPr lang="fa-IR" sz="3600" b="1" dirty="0" smtClean="0">
                <a:cs typeface="B Nazanin" panose="00000400000000000000" pitchFamily="2" charset="-78"/>
              </a:rPr>
              <a:t>عضلانی</a:t>
            </a:r>
          </a:p>
          <a:p>
            <a:pPr algn="just" rtl="1"/>
            <a:r>
              <a:rPr lang="fa-IR" sz="3600" b="1" dirty="0" smtClean="0">
                <a:cs typeface="B Nazanin" panose="00000400000000000000" pitchFamily="2" charset="-78"/>
              </a:rPr>
              <a:t> </a:t>
            </a:r>
            <a:r>
              <a:rPr lang="fa-IR" sz="3600" b="1" dirty="0">
                <a:cs typeface="B Nazanin" panose="00000400000000000000" pitchFamily="2" charset="-78"/>
              </a:rPr>
              <a:t>تهوع، استفراغ، </a:t>
            </a:r>
            <a:r>
              <a:rPr lang="fa-IR" sz="3600" b="1" dirty="0" smtClean="0">
                <a:cs typeface="B Nazanin" panose="00000400000000000000" pitchFamily="2" charset="-78"/>
              </a:rPr>
              <a:t>اسهال</a:t>
            </a:r>
          </a:p>
          <a:p>
            <a:pPr algn="just" rtl="1"/>
            <a:r>
              <a:rPr lang="fa-IR" sz="3600" b="1" dirty="0" smtClean="0">
                <a:cs typeface="B Nazanin" panose="00000400000000000000" pitchFamily="2" charset="-78"/>
              </a:rPr>
              <a:t> </a:t>
            </a:r>
            <a:r>
              <a:rPr lang="fa-IR" sz="3600" b="1" dirty="0">
                <a:cs typeface="B Nazanin" panose="00000400000000000000" pitchFamily="2" charset="-78"/>
              </a:rPr>
              <a:t>ازدست دادن ناگهانی حس بویایی یا </a:t>
            </a:r>
            <a:r>
              <a:rPr lang="fa-IR" sz="3600" b="1" dirty="0" smtClean="0">
                <a:cs typeface="B Nazanin" panose="00000400000000000000" pitchFamily="2" charset="-78"/>
              </a:rPr>
              <a:t>چشایی</a:t>
            </a:r>
          </a:p>
          <a:p>
            <a:pPr algn="just" rtl="1"/>
            <a:r>
              <a:rPr lang="fa-IR" sz="3600" b="1" dirty="0" smtClean="0">
                <a:cs typeface="B Nazanin" panose="00000400000000000000" pitchFamily="2" charset="-78"/>
              </a:rPr>
              <a:t> </a:t>
            </a:r>
            <a:r>
              <a:rPr lang="fa-IR" sz="3600" b="1" dirty="0">
                <a:cs typeface="B Nazanin" panose="00000400000000000000" pitchFamily="2" charset="-78"/>
              </a:rPr>
              <a:t>واکنش‌های التهابی پوستی مانند سرمازدگی</a:t>
            </a:r>
            <a:endParaRPr lang="en-US" sz="36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10704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588233"/>
            <a:ext cx="6489035" cy="4352935"/>
          </a:xfrm>
        </p:spPr>
        <p:txBody>
          <a:bodyPr/>
          <a:lstStyle/>
          <a:p>
            <a:pPr marL="0" indent="0" algn="just" rtl="1">
              <a:buNone/>
            </a:pPr>
            <a:r>
              <a:rPr lang="fa-IR" sz="3600" b="1" dirty="0" smtClean="0">
                <a:latin typeface="+mj-lt"/>
                <a:ea typeface="+mj-ea"/>
                <a:cs typeface="B Titr" panose="00000700000000000000" pitchFamily="2" charset="-78"/>
              </a:rPr>
              <a:t>همه مادران </a:t>
            </a:r>
            <a:r>
              <a:rPr lang="fa-IR" sz="3600" b="1" dirty="0">
                <a:latin typeface="+mj-lt"/>
                <a:ea typeface="+mj-ea"/>
                <a:cs typeface="B Titr" panose="00000700000000000000" pitchFamily="2" charset="-78"/>
              </a:rPr>
              <a:t>باردار می </a:t>
            </a:r>
            <a:r>
              <a:rPr lang="fa-IR" sz="3600" b="1" dirty="0" smtClean="0">
                <a:latin typeface="+mj-lt"/>
                <a:ea typeface="+mj-ea"/>
                <a:cs typeface="B Titr" panose="00000700000000000000" pitchFamily="2" charset="-78"/>
              </a:rPr>
              <a:t>توانند با </a:t>
            </a:r>
            <a:r>
              <a:rPr lang="fa-IR" sz="3600" b="1" dirty="0">
                <a:latin typeface="+mj-lt"/>
                <a:ea typeface="+mj-ea"/>
                <a:cs typeface="B Titr" panose="00000700000000000000" pitchFamily="2" charset="-78"/>
              </a:rPr>
              <a:t>شماره </a:t>
            </a:r>
            <a:r>
              <a:rPr lang="fa-IR" sz="4800" b="1" dirty="0">
                <a:solidFill>
                  <a:srgbClr val="FF0000"/>
                </a:solidFill>
                <a:latin typeface="+mj-lt"/>
                <a:ea typeface="+mj-ea"/>
                <a:cs typeface="B Titr" panose="00000700000000000000" pitchFamily="2" charset="-78"/>
              </a:rPr>
              <a:t>4030</a:t>
            </a:r>
            <a:r>
              <a:rPr lang="fa-IR" sz="3600" b="1" dirty="0">
                <a:latin typeface="+mj-lt"/>
                <a:ea typeface="+mj-ea"/>
                <a:cs typeface="B Titr" panose="00000700000000000000" pitchFamily="2" charset="-78"/>
              </a:rPr>
              <a:t> تماس گرفته و </a:t>
            </a:r>
            <a:r>
              <a:rPr lang="fa-IR" sz="3600" b="1" dirty="0" smtClean="0">
                <a:latin typeface="+mj-lt"/>
                <a:ea typeface="+mj-ea"/>
                <a:cs typeface="B Titr" panose="00000700000000000000" pitchFamily="2" charset="-78"/>
              </a:rPr>
              <a:t>مشاوره </a:t>
            </a:r>
            <a:r>
              <a:rPr lang="fa-IR" sz="3600" b="1" dirty="0">
                <a:latin typeface="+mj-lt"/>
                <a:ea typeface="+mj-ea"/>
                <a:cs typeface="B Titr" panose="00000700000000000000" pitchFamily="2" charset="-78"/>
              </a:rPr>
              <a:t>های لازم را  دریافت </a:t>
            </a:r>
            <a:r>
              <a:rPr lang="fa-IR" sz="3600" b="1" dirty="0" smtClean="0">
                <a:latin typeface="+mj-lt"/>
                <a:ea typeface="+mj-ea"/>
                <a:cs typeface="B Titr" panose="00000700000000000000" pitchFamily="2" charset="-78"/>
              </a:rPr>
              <a:t>کنند.</a:t>
            </a:r>
            <a:endParaRPr lang="en-US" sz="2000" dirty="0"/>
          </a:p>
        </p:txBody>
      </p:sp>
      <p:pic>
        <p:nvPicPr>
          <p:cNvPr id="7170" name="Picture 2" descr="ارائه مشاوره تغذیه با شماره گیری 4030 | وزارت بهداشت، درمان و آموزش پزشكي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140968"/>
            <a:ext cx="3026110" cy="201740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683" y="31107"/>
            <a:ext cx="999796" cy="109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6149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5400" b="1" dirty="0">
                <a:solidFill>
                  <a:srgbClr val="FF0000"/>
                </a:solidFill>
                <a:cs typeface="B Titr" panose="00000700000000000000" pitchFamily="2" charset="-78"/>
              </a:rPr>
              <a:t>سلامت مادران آرزوی ماست</a:t>
            </a:r>
            <a:endParaRPr lang="en-US" sz="5400" b="1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417638"/>
            <a:ext cx="7147205" cy="41399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84724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419" y="458541"/>
            <a:ext cx="8229600" cy="1143000"/>
          </a:xfrm>
        </p:spPr>
        <p:txBody>
          <a:bodyPr/>
          <a:lstStyle/>
          <a:p>
            <a:r>
              <a:rPr lang="fa-IR" sz="4000" b="1" kern="1200" dirty="0" smtClean="0">
                <a:solidFill>
                  <a:srgbClr val="FF0000"/>
                </a:solidFill>
                <a:latin typeface="Arial" charset="0"/>
                <a:ea typeface="+mn-ea"/>
                <a:cs typeface="B Titr" panose="00000700000000000000" pitchFamily="2" charset="-78"/>
              </a:rPr>
              <a:t>دوره نهفتگی بیماری کرونا</a:t>
            </a:r>
            <a:endParaRPr lang="en-US" sz="4000" b="1" kern="1200" dirty="0">
              <a:solidFill>
                <a:srgbClr val="FF0000"/>
              </a:solidFill>
              <a:latin typeface="Arial" charset="0"/>
              <a:ea typeface="+mn-ea"/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600201"/>
            <a:ext cx="7704856" cy="3989040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fa-IR" sz="4000" b="1" dirty="0" smtClean="0">
                <a:cs typeface="B Nazanin" panose="00000400000000000000" pitchFamily="2" charset="-78"/>
              </a:rPr>
              <a:t>دوره </a:t>
            </a:r>
            <a:r>
              <a:rPr lang="fa-IR" sz="4000" b="1" dirty="0">
                <a:cs typeface="B Nazanin" panose="00000400000000000000" pitchFamily="2" charset="-78"/>
              </a:rPr>
              <a:t>نهفتگی</a:t>
            </a:r>
            <a:r>
              <a:rPr lang="fa-IR" sz="4000" b="1" dirty="0" smtClean="0">
                <a:cs typeface="B Nazanin" panose="00000400000000000000" pitchFamily="2" charset="-78"/>
              </a:rPr>
              <a:t> بیماری کووید-19 حدود 14-3 روز است و به طور متوسط طی 5-4 روز پس از تماس با فرد مبتلا، علایم آشکار می شود.</a:t>
            </a:r>
            <a:endParaRPr lang="en-US" sz="4000" b="1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366" y="31107"/>
            <a:ext cx="1263113" cy="138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003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16" y="415313"/>
            <a:ext cx="8229600" cy="850106"/>
          </a:xfrm>
        </p:spPr>
        <p:txBody>
          <a:bodyPr/>
          <a:lstStyle/>
          <a:p>
            <a:r>
              <a:rPr lang="fa-IR" b="1" kern="1200" dirty="0">
                <a:solidFill>
                  <a:srgbClr val="FF0000"/>
                </a:solidFill>
                <a:latin typeface="Arial" charset="0"/>
                <a:cs typeface="B Titr" panose="00000700000000000000" pitchFamily="2" charset="-78"/>
              </a:rPr>
              <a:t>مادران باردار و </a:t>
            </a:r>
            <a:r>
              <a:rPr lang="fa-IR" b="1" kern="1200" dirty="0" smtClean="0">
                <a:solidFill>
                  <a:srgbClr val="FF0000"/>
                </a:solidFill>
                <a:latin typeface="Arial" charset="0"/>
                <a:cs typeface="B Titr" panose="00000700000000000000" pitchFamily="2" charset="-78"/>
              </a:rPr>
              <a:t>ابتلا به کووید-19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5413" y="1700808"/>
            <a:ext cx="7326435" cy="4493096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fa-IR" b="1" dirty="0">
                <a:cs typeface="B Nazanin" panose="00000400000000000000" pitchFamily="2" charset="-78"/>
              </a:rPr>
              <a:t>بارداری باعث افزایش احتمال ابتلا به کووید - 19 نمی شود، اما </a:t>
            </a:r>
            <a:r>
              <a:rPr lang="fa-IR" b="1" dirty="0" smtClean="0">
                <a:cs typeface="B Nazanin" panose="00000400000000000000" pitchFamily="2" charset="-78"/>
              </a:rPr>
              <a:t>شدت بیماری و احتمال بستری در بیمارستان در زنان باردار نسبت </a:t>
            </a:r>
            <a:r>
              <a:rPr lang="fa-IR" b="1" dirty="0">
                <a:cs typeface="B Nazanin" panose="00000400000000000000" pitchFamily="2" charset="-78"/>
              </a:rPr>
              <a:t>به جمعیت غیر باردار می تواند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1" dirty="0" smtClean="0">
                <a:cs typeface="B Nazanin" panose="00000400000000000000" pitchFamily="2" charset="-78"/>
              </a:rPr>
              <a:t>بیشتر</a:t>
            </a: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1" dirty="0" smtClean="0">
                <a:cs typeface="B Nazanin" panose="00000400000000000000" pitchFamily="2" charset="-78"/>
              </a:rPr>
              <a:t>شود.</a:t>
            </a:r>
            <a:endParaRPr lang="fa-IR" b="1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31107"/>
            <a:ext cx="1152128" cy="126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124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kern="1200" dirty="0">
                <a:solidFill>
                  <a:srgbClr val="FF0000"/>
                </a:solidFill>
                <a:latin typeface="Arial" charset="0"/>
                <a:cs typeface="B Titr" panose="00000700000000000000" pitchFamily="2" charset="-78"/>
              </a:rPr>
              <a:t>تماس با فرد مبتلا</a:t>
            </a:r>
            <a:endParaRPr lang="en-US" b="1" kern="1200" dirty="0">
              <a:solidFill>
                <a:srgbClr val="FF0000"/>
              </a:solidFill>
              <a:latin typeface="Arial" charset="0"/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556792"/>
            <a:ext cx="6840760" cy="4176465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fa-IR" sz="3600" b="1" dirty="0">
                <a:cs typeface="B Nazanin" panose="00000400000000000000" pitchFamily="2" charset="-78"/>
              </a:rPr>
              <a:t>همه زنان باردار باید از نظر نشانه های کووید-19 بررسی شوند. </a:t>
            </a:r>
            <a:r>
              <a:rPr lang="fa-IR" sz="3600" b="1" dirty="0" smtClean="0">
                <a:cs typeface="B Nazanin" panose="00000400000000000000" pitchFamily="2" charset="-78"/>
              </a:rPr>
              <a:t>به ویژه </a:t>
            </a:r>
            <a:r>
              <a:rPr lang="fa-IR" sz="3600" b="1" dirty="0">
                <a:cs typeface="B Nazanin" panose="00000400000000000000" pitchFamily="2" charset="-78"/>
              </a:rPr>
              <a:t>اگر در تماس نزدیک با </a:t>
            </a:r>
            <a:r>
              <a:rPr lang="fa-IR" sz="3600" b="1" dirty="0" smtClean="0">
                <a:cs typeface="B Nazanin" panose="00000400000000000000" pitchFamily="2" charset="-78"/>
              </a:rPr>
              <a:t>فرد مشکوک یا مبتلا </a:t>
            </a:r>
            <a:r>
              <a:rPr lang="fa-IR" sz="3600" b="1" dirty="0">
                <a:cs typeface="B Nazanin" panose="00000400000000000000" pitchFamily="2" charset="-78"/>
              </a:rPr>
              <a:t>به کووید - 19 بوده اند</a:t>
            </a:r>
            <a:r>
              <a:rPr lang="fa-IR" sz="3600" b="1" dirty="0" smtClean="0">
                <a:cs typeface="B Nazanin" panose="00000400000000000000" pitchFamily="2" charset="-78"/>
              </a:rPr>
              <a:t>.</a:t>
            </a:r>
          </a:p>
          <a:p>
            <a:pPr marL="0" indent="0" algn="r" rtl="1">
              <a:buNone/>
            </a:pPr>
            <a:endParaRPr lang="en-US" sz="4000" b="1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922" y="31107"/>
            <a:ext cx="1267558" cy="138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744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fa-IR" b="1" kern="1200" dirty="0">
                <a:solidFill>
                  <a:srgbClr val="FF0000"/>
                </a:solidFill>
                <a:latin typeface="Arial" charset="0"/>
                <a:cs typeface="B Titr" panose="00000700000000000000" pitchFamily="2" charset="-78"/>
              </a:rPr>
              <a:t>علائم بیماری </a:t>
            </a:r>
            <a:r>
              <a:rPr lang="fa-IR" b="1" kern="1200" dirty="0" smtClean="0">
                <a:solidFill>
                  <a:srgbClr val="FF0000"/>
                </a:solidFill>
                <a:latin typeface="Arial" charset="0"/>
                <a:cs typeface="B Titr" panose="00000700000000000000" pitchFamily="2" charset="-78"/>
              </a:rPr>
              <a:t>کووید-19</a:t>
            </a:r>
            <a:endParaRPr lang="en-US" b="1" kern="1200" dirty="0">
              <a:solidFill>
                <a:srgbClr val="FF0000"/>
              </a:solidFill>
              <a:latin typeface="Arial" charset="0"/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196753"/>
            <a:ext cx="7200800" cy="4752528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fa-IR" b="1" dirty="0">
                <a:cs typeface="B Nazanin" panose="00000400000000000000" pitchFamily="2" charset="-78"/>
              </a:rPr>
              <a:t>باید توجه داشت که بعضی از علائم </a:t>
            </a:r>
            <a:r>
              <a:rPr lang="fa-IR" b="1" dirty="0" smtClean="0">
                <a:cs typeface="B Nazanin" panose="00000400000000000000" pitchFamily="2" charset="-78"/>
              </a:rPr>
              <a:t>ابتلا </a:t>
            </a:r>
            <a:r>
              <a:rPr lang="fa-IR" b="1" dirty="0">
                <a:cs typeface="B Nazanin" panose="00000400000000000000" pitchFamily="2" charset="-78"/>
              </a:rPr>
              <a:t>به کووید- 19 با علائم </a:t>
            </a:r>
            <a:r>
              <a:rPr lang="fa-IR" b="1" dirty="0" smtClean="0">
                <a:cs typeface="B Nazanin" panose="00000400000000000000" pitchFamily="2" charset="-78"/>
              </a:rPr>
              <a:t>بارداری </a:t>
            </a:r>
            <a:r>
              <a:rPr lang="fa-IR" b="1" dirty="0">
                <a:cs typeface="B Nazanin" panose="00000400000000000000" pitchFamily="2" charset="-78"/>
              </a:rPr>
              <a:t>طبیعی تشابه دارد </a:t>
            </a:r>
            <a:r>
              <a:rPr lang="fa-IR" b="1" dirty="0" smtClean="0">
                <a:cs typeface="B Nazanin" panose="00000400000000000000" pitchFamily="2" charset="-78"/>
              </a:rPr>
              <a:t>مانند: تنگی </a:t>
            </a:r>
            <a:r>
              <a:rPr lang="fa-IR" b="1" dirty="0" smtClean="0">
                <a:cs typeface="B Nazanin" panose="00000400000000000000" pitchFamily="2" charset="-78"/>
              </a:rPr>
              <a:t>نفس، </a:t>
            </a:r>
            <a:r>
              <a:rPr lang="fa-IR" b="1" dirty="0" smtClean="0">
                <a:cs typeface="B Nazanin" panose="00000400000000000000" pitchFamily="2" charset="-78"/>
              </a:rPr>
              <a:t>گرفتگی </a:t>
            </a:r>
            <a:r>
              <a:rPr lang="fa-IR" b="1" dirty="0" smtClean="0">
                <a:cs typeface="B Nazanin" panose="00000400000000000000" pitchFamily="2" charset="-78"/>
              </a:rPr>
              <a:t>بینی، </a:t>
            </a:r>
            <a:r>
              <a:rPr lang="fa-IR" b="1" dirty="0">
                <a:cs typeface="B Nazanin" panose="00000400000000000000" pitchFamily="2" charset="-78"/>
              </a:rPr>
              <a:t>خستگی ، تهوع و </a:t>
            </a:r>
            <a:r>
              <a:rPr lang="fa-IR" b="1" dirty="0" smtClean="0">
                <a:cs typeface="B Nazanin" panose="00000400000000000000" pitchFamily="2" charset="-78"/>
              </a:rPr>
              <a:t>استفراغ</a:t>
            </a:r>
            <a:endParaRPr lang="fa-IR" b="1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3600" b="1" u="sng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در نتیجه </a:t>
            </a:r>
            <a:r>
              <a:rPr lang="fa-IR" sz="3600" b="1" u="sng" dirty="0">
                <a:solidFill>
                  <a:srgbClr val="FF0000"/>
                </a:solidFill>
                <a:cs typeface="B Nazanin" panose="00000400000000000000" pitchFamily="2" charset="-78"/>
              </a:rPr>
              <a:t>این </a:t>
            </a:r>
            <a:r>
              <a:rPr lang="fa-IR" sz="3600" b="1" u="sng" dirty="0" smtClean="0">
                <a:solidFill>
                  <a:srgbClr val="FF0000"/>
                </a:solidFill>
                <a:cs typeface="B Nazanin" panose="00000400000000000000" pitchFamily="2" charset="-78"/>
              </a:rPr>
              <a:t>علایم نیاز به توجه ویژه </a:t>
            </a:r>
            <a:r>
              <a:rPr lang="fa-IR" sz="3600" b="1" u="sng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دارد</a:t>
            </a:r>
            <a:r>
              <a:rPr lang="fa-IR" sz="3600" b="1" u="sng" dirty="0" smtClean="0">
                <a:solidFill>
                  <a:srgbClr val="FF0000"/>
                </a:solidFill>
                <a:cs typeface="B Nazanin" panose="00000400000000000000" pitchFamily="2" charset="-78"/>
              </a:rPr>
              <a:t>.</a:t>
            </a:r>
            <a:endParaRPr lang="en-US" sz="3600" b="1" u="sng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31107"/>
            <a:ext cx="1152128" cy="126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557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036" y="548679"/>
            <a:ext cx="7216316" cy="1471577"/>
          </a:xfrm>
        </p:spPr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عوامل خطر بیماری کووید-19 در مادران باردار</a:t>
            </a:r>
            <a:r>
              <a:rPr lang="fa-IR" b="1" dirty="0">
                <a:cs typeface="B Nazanin" panose="00000400000000000000" pitchFamily="2" charset="-78"/>
              </a:rPr>
              <a:t/>
            </a:r>
            <a:br>
              <a:rPr lang="fa-IR" b="1" dirty="0">
                <a:cs typeface="B Nazanin" panose="00000400000000000000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7886" y="2020257"/>
            <a:ext cx="7355160" cy="4353347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b="1" dirty="0">
                <a:cs typeface="B Nazanin" panose="00000400000000000000" pitchFamily="2" charset="-78"/>
              </a:rPr>
              <a:t> چاقی </a:t>
            </a:r>
          </a:p>
          <a:p>
            <a:pPr algn="r" rtl="1">
              <a:lnSpc>
                <a:spcPct val="150000"/>
              </a:lnSpc>
            </a:pPr>
            <a:r>
              <a:rPr lang="fa-IR" b="1" dirty="0">
                <a:cs typeface="B Nazanin" panose="00000400000000000000" pitchFamily="2" charset="-78"/>
              </a:rPr>
              <a:t>فشارخون بالا </a:t>
            </a:r>
          </a:p>
          <a:p>
            <a:pPr algn="r" rtl="1">
              <a:lnSpc>
                <a:spcPct val="150000"/>
              </a:lnSpc>
            </a:pPr>
            <a:r>
              <a:rPr lang="fa-IR" b="1" dirty="0">
                <a:cs typeface="B Nazanin" panose="00000400000000000000" pitchFamily="2" charset="-78"/>
              </a:rPr>
              <a:t>دیابت شیرین 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سن </a:t>
            </a:r>
            <a:r>
              <a:rPr lang="fa-IR" b="1" dirty="0">
                <a:cs typeface="B Nazanin" panose="00000400000000000000" pitchFamily="2" charset="-78"/>
              </a:rPr>
              <a:t>35 سال و بالاتر </a:t>
            </a:r>
            <a:endParaRPr lang="fa-IR" b="1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31107"/>
            <a:ext cx="1152128" cy="126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117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80694"/>
            <a:ext cx="8064896" cy="1168956"/>
          </a:xfrm>
        </p:spPr>
        <p:txBody>
          <a:bodyPr/>
          <a:lstStyle/>
          <a:p>
            <a:pPr rtl="1"/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عوارض </a:t>
            </a: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ابتلا به کووید-19 در </a:t>
            </a:r>
            <a:b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مادران باردار و جنین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384" y="1988840"/>
            <a:ext cx="7427168" cy="4720501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b="1" dirty="0">
                <a:cs typeface="B Nazanin" panose="00000400000000000000" pitchFamily="2" charset="-78"/>
              </a:rPr>
              <a:t>افزایش میزان زایمان </a:t>
            </a:r>
            <a:r>
              <a:rPr lang="fa-IR" b="1" dirty="0" smtClean="0">
                <a:cs typeface="B Nazanin" panose="00000400000000000000" pitchFamily="2" charset="-78"/>
              </a:rPr>
              <a:t>زودرس 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 </a:t>
            </a:r>
            <a:r>
              <a:rPr lang="fa-IR" b="1" dirty="0">
                <a:cs typeface="B Nazanin" panose="00000400000000000000" pitchFamily="2" charset="-78"/>
              </a:rPr>
              <a:t>افزایش میزان </a:t>
            </a:r>
            <a:r>
              <a:rPr lang="fa-IR" b="1" dirty="0" smtClean="0">
                <a:cs typeface="B Nazanin" panose="00000400000000000000" pitchFamily="2" charset="-78"/>
              </a:rPr>
              <a:t>سزارین</a:t>
            </a:r>
          </a:p>
          <a:p>
            <a:pPr algn="r" rtl="1">
              <a:lnSpc>
                <a:spcPct val="150000"/>
              </a:lnSpc>
            </a:pPr>
            <a:r>
              <a:rPr lang="fa-IR" b="1" dirty="0">
                <a:cs typeface="B Nazanin" panose="00000400000000000000" pitchFamily="2" charset="-78"/>
              </a:rPr>
              <a:t>ایجاد مشکلات تنفسی و </a:t>
            </a:r>
            <a:r>
              <a:rPr lang="fa-IR" b="1" dirty="0" smtClean="0">
                <a:cs typeface="B Nazanin" panose="00000400000000000000" pitchFamily="2" charset="-78"/>
              </a:rPr>
              <a:t>قلبی در مادر</a:t>
            </a:r>
            <a:endParaRPr lang="fa-IR" b="1" dirty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b="1" dirty="0">
                <a:cs typeface="B Nazanin" panose="00000400000000000000" pitchFamily="2" charset="-78"/>
              </a:rPr>
              <a:t>ضربان غیر طبیعی قلب </a:t>
            </a:r>
            <a:r>
              <a:rPr lang="fa-IR" b="1" dirty="0" smtClean="0">
                <a:cs typeface="B Nazanin" panose="00000400000000000000" pitchFamily="2" charset="-78"/>
              </a:rPr>
              <a:t>جنین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31107"/>
            <a:ext cx="1152128" cy="126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396170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725</Words>
  <Application>Microsoft Office PowerPoint</Application>
  <PresentationFormat>On-screen Show (4:3)</PresentationFormat>
  <Paragraphs>82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B Nazanin</vt:lpstr>
      <vt:lpstr>B Titr</vt:lpstr>
      <vt:lpstr>Modèle par défaut</vt:lpstr>
      <vt:lpstr>PowerPoint Presentation</vt:lpstr>
      <vt:lpstr>تعریف بیماری کووید-19</vt:lpstr>
      <vt:lpstr>علایم بیماری کووید-19</vt:lpstr>
      <vt:lpstr>دوره نهفتگی بیماری کرونا</vt:lpstr>
      <vt:lpstr>مادران باردار و ابتلا به کووید-19</vt:lpstr>
      <vt:lpstr>تماس با فرد مبتلا</vt:lpstr>
      <vt:lpstr>علائم بیماری کووید-19</vt:lpstr>
      <vt:lpstr>عوامل خطر بیماری کووید-19 در مادران باردار </vt:lpstr>
      <vt:lpstr>عوارض ابتلا به کووید-19 در  مادران باردار و جنین</vt:lpstr>
      <vt:lpstr>عوارض مامایی کووید-19 در مادران باردار و جنین</vt:lpstr>
      <vt:lpstr>PowerPoint Presentation</vt:lpstr>
      <vt:lpstr>توصیه های بهداشتی برای پیشگیری از کووید-19 در مادران باردار </vt:lpstr>
      <vt:lpstr>ماندن در خانه</vt:lpstr>
      <vt:lpstr>استفاده از ماسک </vt:lpstr>
      <vt:lpstr>ضد عفونی کردن  سطوح و سرویس بهداشتی</vt:lpstr>
      <vt:lpstr>رعایت موارد زیر در صورت صورت نیاز ضروری به خروج از خانه</vt:lpstr>
      <vt:lpstr>ااستفاده از ماسک و رعایت فاصله اجتماعی مناسب (2 متر) </vt:lpstr>
      <vt:lpstr>خودداری از دست دادن و روبوسی </vt:lpstr>
      <vt:lpstr>توصیه های بهداشتی در زمان ابتلای مادران باردار به کووید-19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توجه</vt:lpstr>
      <vt:lpstr>علایم  و هشدارهایی که مادر باید به آن توجه و در صورت وجود آن ها مراجعه نماید</vt:lpstr>
      <vt:lpstr>علایم هشداری که مادر باید به آن توجه  و مراجعه نماید</vt:lpstr>
      <vt:lpstr>علایم هشداری که مادر باید به آن توجه و در صورت وجود آن ها مراجعه نماید</vt:lpstr>
      <vt:lpstr>PowerPoint Presentation</vt:lpstr>
      <vt:lpstr>سلامت مادران آرزوی ماست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Circle Spring Flowers</dc:title>
  <dc:creator>www.powerpointstyles.com</dc:creator>
  <cp:lastModifiedBy>Emami, Mehregan</cp:lastModifiedBy>
  <cp:revision>156</cp:revision>
  <dcterms:created xsi:type="dcterms:W3CDTF">2009-03-23T15:23:24Z</dcterms:created>
  <dcterms:modified xsi:type="dcterms:W3CDTF">2021-06-16T05:02:18Z</dcterms:modified>
</cp:coreProperties>
</file>